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72" r:id="rId2"/>
    <p:sldId id="397" r:id="rId3"/>
    <p:sldId id="39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C6F"/>
    <a:srgbClr val="005861"/>
    <a:srgbClr val="00887C"/>
    <a:srgbClr val="009C84"/>
    <a:srgbClr val="00C7AC"/>
    <a:srgbClr val="009C85"/>
    <a:srgbClr val="C85B35"/>
    <a:srgbClr val="960E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3969" autoAdjust="0"/>
  </p:normalViewPr>
  <p:slideViewPr>
    <p:cSldViewPr snapToGrid="0" snapToObjects="1">
      <p:cViewPr varScale="1">
        <p:scale>
          <a:sx n="68" d="100"/>
          <a:sy n="68" d="100"/>
        </p:scale>
        <p:origin x="13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08/03/2026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13475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08/03/2026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66100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08/03/2026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11272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08/03/2026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25457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08/03/2026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75643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08/03/2026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46072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08/03/2026</a:t>
            </a:fld>
            <a:endParaRPr lang="es-MX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98557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08/03/2026</a:t>
            </a:fld>
            <a:endParaRPr lang="es-MX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76400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08/03/2026</a:t>
            </a:fld>
            <a:endParaRPr lang="es-MX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93397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08/03/2026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38358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08/03/2026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0504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88CC7-59FD-8349-8330-3CDC524F45E3}" type="datetimeFigureOut">
              <a:rPr lang="es-MX" smtClean="0"/>
              <a:t>08/03/2026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6900C-EB63-0041-BDF2-73F8E737FFC6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20932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7.2.Convenio%20Universidades%20Tecnolo&#769;gicas%202026%20-%20Firma%20Edo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>
            <a:extLst>
              <a:ext uri="{FF2B5EF4-FFF2-40B4-BE49-F238E27FC236}">
                <a16:creationId xmlns:a16="http://schemas.microsoft.com/office/drawing/2014/main" id="{EC60FECC-E690-8F41-98F6-25C1057B0BE0}"/>
              </a:ext>
            </a:extLst>
          </p:cNvPr>
          <p:cNvSpPr txBox="1"/>
          <p:nvPr/>
        </p:nvSpPr>
        <p:spPr>
          <a:xfrm>
            <a:off x="3969911" y="3850254"/>
            <a:ext cx="12041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032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2026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5A249AC-7D68-1AE0-9213-4D0B9C7EC3CE}"/>
              </a:ext>
            </a:extLst>
          </p:cNvPr>
          <p:cNvSpPr/>
          <p:nvPr/>
        </p:nvSpPr>
        <p:spPr>
          <a:xfrm>
            <a:off x="2659789" y="3184032"/>
            <a:ext cx="3824423" cy="165648"/>
          </a:xfrm>
          <a:prstGeom prst="rect">
            <a:avLst/>
          </a:prstGeom>
          <a:solidFill>
            <a:srgbClr val="006C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29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74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69AB9B63-9F7B-693E-F5FB-9C48766A6174}"/>
              </a:ext>
            </a:extLst>
          </p:cNvPr>
          <p:cNvSpPr/>
          <p:nvPr/>
        </p:nvSpPr>
        <p:spPr>
          <a:xfrm>
            <a:off x="2659788" y="3428102"/>
            <a:ext cx="3824423" cy="165647"/>
          </a:xfrm>
          <a:prstGeom prst="rect">
            <a:avLst/>
          </a:prstGeom>
          <a:solidFill>
            <a:srgbClr val="009C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29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74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C03F2379-1827-C309-565C-4123133D9546}"/>
              </a:ext>
            </a:extLst>
          </p:cNvPr>
          <p:cNvSpPr txBox="1"/>
          <p:nvPr/>
        </p:nvSpPr>
        <p:spPr>
          <a:xfrm>
            <a:off x="821545" y="988535"/>
            <a:ext cx="759534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032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PUNTO. NO.</a:t>
            </a:r>
            <a:r>
              <a:rPr lang="es-MX" sz="4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7.2</a:t>
            </a:r>
            <a:endParaRPr kumimoji="0" lang="es-MX" sz="4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marR="0" lvl="0" indent="0" algn="ctr" defTabSz="4032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PRESUPUESTO </a:t>
            </a:r>
          </a:p>
          <a:p>
            <a:pPr marL="0" marR="0" lvl="0" indent="0" algn="ctr" defTabSz="4032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DE INGRESOS Y EGRESOS</a:t>
            </a:r>
          </a:p>
        </p:txBody>
      </p:sp>
    </p:spTree>
    <p:extLst>
      <p:ext uri="{BB962C8B-B14F-4D97-AF65-F5344CB8AC3E}">
        <p14:creationId xmlns:p14="http://schemas.microsoft.com/office/powerpoint/2010/main" val="2495272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99385106-5F41-54EF-CA59-3E7D5AAC4C91}"/>
              </a:ext>
            </a:extLst>
          </p:cNvPr>
          <p:cNvSpPr txBox="1"/>
          <p:nvPr/>
        </p:nvSpPr>
        <p:spPr>
          <a:xfrm>
            <a:off x="4932219" y="38311"/>
            <a:ext cx="4211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7245DB09-70F8-4329-9C9B-A789480D17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0991932"/>
              </p:ext>
            </p:extLst>
          </p:nvPr>
        </p:nvGraphicFramePr>
        <p:xfrm>
          <a:off x="365218" y="1850373"/>
          <a:ext cx="8342141" cy="4170363"/>
        </p:xfrm>
        <a:graphic>
          <a:graphicData uri="http://schemas.openxmlformats.org/drawingml/2006/table">
            <a:tbl>
              <a:tblPr/>
              <a:tblGrid>
                <a:gridCol w="890691">
                  <a:extLst>
                    <a:ext uri="{9D8B030D-6E8A-4147-A177-3AD203B41FA5}">
                      <a16:colId xmlns:a16="http://schemas.microsoft.com/office/drawing/2014/main" val="2293717611"/>
                    </a:ext>
                  </a:extLst>
                </a:gridCol>
                <a:gridCol w="1593792">
                  <a:extLst>
                    <a:ext uri="{9D8B030D-6E8A-4147-A177-3AD203B41FA5}">
                      <a16:colId xmlns:a16="http://schemas.microsoft.com/office/drawing/2014/main" val="296609154"/>
                    </a:ext>
                  </a:extLst>
                </a:gridCol>
                <a:gridCol w="1388141">
                  <a:extLst>
                    <a:ext uri="{9D8B030D-6E8A-4147-A177-3AD203B41FA5}">
                      <a16:colId xmlns:a16="http://schemas.microsoft.com/office/drawing/2014/main" val="2239907055"/>
                    </a:ext>
                  </a:extLst>
                </a:gridCol>
                <a:gridCol w="1592675">
                  <a:extLst>
                    <a:ext uri="{9D8B030D-6E8A-4147-A177-3AD203B41FA5}">
                      <a16:colId xmlns:a16="http://schemas.microsoft.com/office/drawing/2014/main" val="1376811463"/>
                    </a:ext>
                  </a:extLst>
                </a:gridCol>
                <a:gridCol w="1399734">
                  <a:extLst>
                    <a:ext uri="{9D8B030D-6E8A-4147-A177-3AD203B41FA5}">
                      <a16:colId xmlns:a16="http://schemas.microsoft.com/office/drawing/2014/main" val="3035249419"/>
                    </a:ext>
                  </a:extLst>
                </a:gridCol>
                <a:gridCol w="1477108">
                  <a:extLst>
                    <a:ext uri="{9D8B030D-6E8A-4147-A177-3AD203B41FA5}">
                      <a16:colId xmlns:a16="http://schemas.microsoft.com/office/drawing/2014/main" val="2392855642"/>
                    </a:ext>
                  </a:extLst>
                </a:gridCol>
              </a:tblGrid>
              <a:tr h="279171"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ESTATAL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       12,136,380.00 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9442411"/>
                  </a:ext>
                </a:extLst>
              </a:tr>
              <a:tr h="279171"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FEDERAL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       12,852,434.00 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4749722"/>
                  </a:ext>
                </a:extLst>
              </a:tr>
              <a:tr h="279171"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PROPIOS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         2,728,480.00 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8623749"/>
                  </a:ext>
                </a:extLst>
              </a:tr>
              <a:tr h="279171"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      27,717,294.00 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6797734"/>
                  </a:ext>
                </a:extLst>
              </a:tr>
              <a:tr h="154238"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9256340"/>
                  </a:ext>
                </a:extLst>
              </a:tr>
              <a:tr h="154238"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7134941"/>
                  </a:ext>
                </a:extLst>
              </a:tr>
              <a:tr h="34114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CAPÍTULO </a:t>
                      </a:r>
                    </a:p>
                  </a:txBody>
                  <a:tcPr marL="7712" marR="7712" marT="77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DEFINICIÓN</a:t>
                      </a:r>
                    </a:p>
                  </a:txBody>
                  <a:tcPr marL="7712" marR="7712" marT="77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ESTATAL</a:t>
                      </a:r>
                    </a:p>
                  </a:txBody>
                  <a:tcPr marL="7712" marR="7712" marT="77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FEDERAL</a:t>
                      </a:r>
                    </a:p>
                  </a:txBody>
                  <a:tcPr marL="7712" marR="7712" marT="77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PROPIOS</a:t>
                      </a:r>
                    </a:p>
                  </a:txBody>
                  <a:tcPr marL="7712" marR="7712" marT="77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 marL="7712" marR="7712" marT="77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8309566"/>
                  </a:ext>
                </a:extLst>
              </a:tr>
              <a:tr h="239069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10000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SERVICIOS PERSONALES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 11,836,380.00 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       11,450,393.00 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   23,286,773.00 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2478548"/>
                  </a:ext>
                </a:extLst>
              </a:tr>
              <a:tr h="250758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20000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MATERIALES Y SUMINISTROS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            368,241.00 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   568,626.00 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        936,867.00 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2334439"/>
                  </a:ext>
                </a:extLst>
              </a:tr>
              <a:tr h="239069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30000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SERVICIOS GENERALES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      300,000.00 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         1,033,800.00 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1,919,854.00 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     3,253,654.00 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7388251"/>
                  </a:ext>
                </a:extLst>
              </a:tr>
              <a:tr h="239069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40000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TRANSFERENCIAS, ASIGNACIONES, SUBSIDIOS Y OTROS.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   240,000.00 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        240,000.00 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4634189"/>
                  </a:ext>
                </a:extLst>
              </a:tr>
              <a:tr h="471706"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$ 12,136,350.00 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 12,852,434.00 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$ 2,728,480.00 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27,717,294.00 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733428"/>
                  </a:ext>
                </a:extLst>
              </a:tr>
            </a:tbl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id="{7E7D83E0-5680-4F05-83AE-859817C892A2}"/>
              </a:ext>
            </a:extLst>
          </p:cNvPr>
          <p:cNvSpPr txBox="1"/>
          <p:nvPr/>
        </p:nvSpPr>
        <p:spPr>
          <a:xfrm>
            <a:off x="2785024" y="1101246"/>
            <a:ext cx="31918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032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0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PRESUPUESTO 2026</a:t>
            </a:r>
          </a:p>
        </p:txBody>
      </p:sp>
    </p:spTree>
    <p:extLst>
      <p:ext uri="{BB962C8B-B14F-4D97-AF65-F5344CB8AC3E}">
        <p14:creationId xmlns:p14="http://schemas.microsoft.com/office/powerpoint/2010/main" val="1458192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99385106-5F41-54EF-CA59-3E7D5AAC4C91}"/>
              </a:ext>
            </a:extLst>
          </p:cNvPr>
          <p:cNvSpPr txBox="1"/>
          <p:nvPr/>
        </p:nvSpPr>
        <p:spPr>
          <a:xfrm>
            <a:off x="4932219" y="38311"/>
            <a:ext cx="4211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7245DB09-70F8-4329-9C9B-A789480D17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5390720"/>
              </p:ext>
            </p:extLst>
          </p:nvPr>
        </p:nvGraphicFramePr>
        <p:xfrm>
          <a:off x="400929" y="1343818"/>
          <a:ext cx="8342141" cy="4237680"/>
        </p:xfrm>
        <a:graphic>
          <a:graphicData uri="http://schemas.openxmlformats.org/drawingml/2006/table">
            <a:tbl>
              <a:tblPr/>
              <a:tblGrid>
                <a:gridCol w="890691">
                  <a:extLst>
                    <a:ext uri="{9D8B030D-6E8A-4147-A177-3AD203B41FA5}">
                      <a16:colId xmlns:a16="http://schemas.microsoft.com/office/drawing/2014/main" val="2293717611"/>
                    </a:ext>
                  </a:extLst>
                </a:gridCol>
                <a:gridCol w="1593792">
                  <a:extLst>
                    <a:ext uri="{9D8B030D-6E8A-4147-A177-3AD203B41FA5}">
                      <a16:colId xmlns:a16="http://schemas.microsoft.com/office/drawing/2014/main" val="296609154"/>
                    </a:ext>
                  </a:extLst>
                </a:gridCol>
                <a:gridCol w="1388141">
                  <a:extLst>
                    <a:ext uri="{9D8B030D-6E8A-4147-A177-3AD203B41FA5}">
                      <a16:colId xmlns:a16="http://schemas.microsoft.com/office/drawing/2014/main" val="2239907055"/>
                    </a:ext>
                  </a:extLst>
                </a:gridCol>
                <a:gridCol w="1592675">
                  <a:extLst>
                    <a:ext uri="{9D8B030D-6E8A-4147-A177-3AD203B41FA5}">
                      <a16:colId xmlns:a16="http://schemas.microsoft.com/office/drawing/2014/main" val="1376811463"/>
                    </a:ext>
                  </a:extLst>
                </a:gridCol>
                <a:gridCol w="1399734">
                  <a:extLst>
                    <a:ext uri="{9D8B030D-6E8A-4147-A177-3AD203B41FA5}">
                      <a16:colId xmlns:a16="http://schemas.microsoft.com/office/drawing/2014/main" val="3035249419"/>
                    </a:ext>
                  </a:extLst>
                </a:gridCol>
                <a:gridCol w="1477108">
                  <a:extLst>
                    <a:ext uri="{9D8B030D-6E8A-4147-A177-3AD203B41FA5}">
                      <a16:colId xmlns:a16="http://schemas.microsoft.com/office/drawing/2014/main" val="2392855642"/>
                    </a:ext>
                  </a:extLst>
                </a:gridCol>
              </a:tblGrid>
              <a:tr h="279171"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ESTATAL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       12,423,650.00 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9442411"/>
                  </a:ext>
                </a:extLst>
              </a:tr>
              <a:tr h="346488"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FEDERAL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       </a:t>
                      </a:r>
                      <a:r>
                        <a:rPr kumimoji="0" lang="es-MX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12,423,650.00</a:t>
                      </a: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4749722"/>
                  </a:ext>
                </a:extLst>
              </a:tr>
              <a:tr h="279171"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PROPIOS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         2,728,480.00 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8623749"/>
                  </a:ext>
                </a:extLst>
              </a:tr>
              <a:tr h="279171"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      27,575,780.00 </a:t>
                      </a: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6797734"/>
                  </a:ext>
                </a:extLst>
              </a:tr>
              <a:tr h="154238"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9256340"/>
                  </a:ext>
                </a:extLst>
              </a:tr>
              <a:tr h="154238"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7134941"/>
                  </a:ext>
                </a:extLst>
              </a:tr>
              <a:tr h="34114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CAPÍTULO </a:t>
                      </a:r>
                    </a:p>
                  </a:txBody>
                  <a:tcPr marL="7712" marR="7712" marT="77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DEFINICIÓN</a:t>
                      </a:r>
                    </a:p>
                  </a:txBody>
                  <a:tcPr marL="7712" marR="7712" marT="77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ESTATAL</a:t>
                      </a:r>
                    </a:p>
                  </a:txBody>
                  <a:tcPr marL="7712" marR="7712" marT="77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FEDERAL</a:t>
                      </a:r>
                    </a:p>
                  </a:txBody>
                  <a:tcPr marL="7712" marR="7712" marT="77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PROPIOS</a:t>
                      </a:r>
                    </a:p>
                  </a:txBody>
                  <a:tcPr marL="7712" marR="7712" marT="77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 marL="7712" marR="7712" marT="77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8309566"/>
                  </a:ext>
                </a:extLst>
              </a:tr>
              <a:tr h="239069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10000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SERVICIOS PERSONALES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 11,836,380.00 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       11,753,086.00 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   23,589,466.00 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2478548"/>
                  </a:ext>
                </a:extLst>
              </a:tr>
              <a:tr h="250758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20000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MATERIALES Y SUMINISTROS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            174,346.00 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   568,626.00 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        742,972.00 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2334439"/>
                  </a:ext>
                </a:extLst>
              </a:tr>
              <a:tr h="239069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30000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SERVICIOS GENERALES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      587,270.00 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         496,218.00 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1,919,854.00 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     3,003,342.00 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7388251"/>
                  </a:ext>
                </a:extLst>
              </a:tr>
              <a:tr h="239069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40000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TRANSFERENCIAS, ASIGNACIONES, SUBSIDIOS Y OTROS.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   240,000.00 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        240,000.00 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4634189"/>
                  </a:ext>
                </a:extLst>
              </a:tr>
              <a:tr h="471706"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2" marR="7712" marT="771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$ 12,423,650.00 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 12,423,650.00 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$ 2,728,480.00 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27,575,780.00 </a:t>
                      </a:r>
                    </a:p>
                  </a:txBody>
                  <a:tcPr marL="7712" marR="7712" marT="77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733428"/>
                  </a:ext>
                </a:extLst>
              </a:tr>
            </a:tbl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id="{30B9BA5F-7F40-4699-B76F-089A13CF3444}"/>
              </a:ext>
            </a:extLst>
          </p:cNvPr>
          <p:cNvSpPr txBox="1"/>
          <p:nvPr/>
        </p:nvSpPr>
        <p:spPr>
          <a:xfrm>
            <a:off x="6788196" y="5763460"/>
            <a:ext cx="17491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032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0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  <a:hlinkClick r:id="rId2" action="ppaction://hlinkfile"/>
              </a:rPr>
              <a:t>CONVENIO</a:t>
            </a:r>
            <a:endParaRPr kumimoji="0" lang="es-MX" sz="20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50000"/>
                </a:srgbClr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DF0F6C2-E932-411D-BF8E-9984F9ABC8A2}"/>
              </a:ext>
            </a:extLst>
          </p:cNvPr>
          <p:cNvSpPr txBox="1"/>
          <p:nvPr/>
        </p:nvSpPr>
        <p:spPr>
          <a:xfrm>
            <a:off x="1723834" y="701136"/>
            <a:ext cx="53142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032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0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PRESUPUESTO MODIFICADO 2026</a:t>
            </a:r>
          </a:p>
        </p:txBody>
      </p:sp>
    </p:spTree>
    <p:extLst>
      <p:ext uri="{BB962C8B-B14F-4D97-AF65-F5344CB8AC3E}">
        <p14:creationId xmlns:p14="http://schemas.microsoft.com/office/powerpoint/2010/main" val="28137393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43955</TotalTime>
  <Words>201</Words>
  <Application>Microsoft Office PowerPoint</Application>
  <PresentationFormat>Presentación en pantalla (4:3)</PresentationFormat>
  <Paragraphs>89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Verdana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Joel Gil</dc:creator>
  <cp:lastModifiedBy>arena saldaña</cp:lastModifiedBy>
  <cp:revision>290</cp:revision>
  <cp:lastPrinted>2024-08-16T18:51:58Z</cp:lastPrinted>
  <dcterms:created xsi:type="dcterms:W3CDTF">2022-01-31T20:03:20Z</dcterms:created>
  <dcterms:modified xsi:type="dcterms:W3CDTF">2026-03-08T22:04:50Z</dcterms:modified>
</cp:coreProperties>
</file>